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373" r:id="rId3"/>
    <p:sldId id="301" r:id="rId4"/>
    <p:sldId id="306" r:id="rId5"/>
    <p:sldId id="304" r:id="rId6"/>
    <p:sldId id="305" r:id="rId7"/>
    <p:sldId id="308" r:id="rId8"/>
    <p:sldId id="309" r:id="rId9"/>
  </p:sldIdLst>
  <p:sldSz cx="9144000" cy="6858000" type="screen4x3"/>
  <p:notesSz cx="10234613" cy="70993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4"/>
  </p:normalViewPr>
  <p:slideViewPr>
    <p:cSldViewPr>
      <p:cViewPr varScale="1">
        <p:scale>
          <a:sx n="194" d="100"/>
          <a:sy n="194" d="100"/>
        </p:scale>
        <p:origin x="20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2C185A-F7D2-0C47-AD53-354EC88783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03FE5A-55C9-514A-AAE2-0FD93FC123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0" tIns="46950" rIns="93900" bIns="46950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C6F8940-F587-FB42-BFE9-BA79ECD126D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0" tIns="46950" rIns="93900" bIns="46950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CBC2D0F-4D66-BB48-9F16-5482C7DACE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0" tIns="46950" rIns="93900" bIns="46950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pPr>
              <a:defRPr/>
            </a:pPr>
            <a:fld id="{816D4E4D-8A23-6640-9F29-80BE09F74B9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A2FF1-3B62-7E48-8365-214299ED21D5}" type="datetimeFigureOut">
              <a:rPr lang="es-ES" smtClean="0"/>
              <a:t>9/11/18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9647-9B3C-3D43-9FDF-155040D4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6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1331-26C4-6C45-A78C-C3968A34A1E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70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1331-26C4-6C45-A78C-C3968A34A1E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90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1331-26C4-6C45-A78C-C3968A34A1E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417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1331-26C4-6C45-A78C-C3968A34A1E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345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1331-26C4-6C45-A78C-C3968A34A1E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05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1331-26C4-6C45-A78C-C3968A34A1E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001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106274-6689-D749-97BD-744D80C6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fld id="{20B30CCF-196B-EE45-948B-C1BE1811E631}" type="datetime1">
              <a:rPr lang="es-ES_tradnl"/>
              <a:pPr>
                <a:defRPr/>
              </a:pPr>
              <a:t>9/11/18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686FB8-8191-2A42-B555-727B3FC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4393C8-A546-0347-85A5-E2993703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fld id="{1A0F3CDF-6478-B44E-B8E6-C93FA0D9984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64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0000A2-880F-A44A-8D3D-3485B0B03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1C58A-5DC1-7549-9EDA-20E927CAF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6681CE-4FDA-5A41-98A6-F9A68BBF0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2B58-FB6C-1447-8254-77B40619F73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1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FBC8-2826-FA4D-A38C-96E21DEAED3F}" type="datetime1">
              <a:rPr lang="es-ES" smtClean="0"/>
              <a:t>9/11/18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0E24-C2A4-7143-9CD9-D343D2B7C2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07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://creativecommons.org/licenses/by-nc-sa/4.0/deed.es_ES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título 1">
            <a:extLst>
              <a:ext uri="{FF2B5EF4-FFF2-40B4-BE49-F238E27FC236}">
                <a16:creationId xmlns:a16="http://schemas.microsoft.com/office/drawing/2014/main" id="{D8CB7CB6-99AC-E445-AFD0-B240D5C7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955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900" b="1" dirty="0">
                <a:solidFill>
                  <a:srgbClr val="136A7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4. </a:t>
            </a:r>
            <a:r>
              <a:rPr lang="es-ES" altLang="es-ES" sz="1900" b="1" dirty="0">
                <a:solidFill>
                  <a:srgbClr val="136A7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Monitorización</a:t>
            </a:r>
            <a:endParaRPr lang="en-US" altLang="en-US" sz="2000" b="1" dirty="0">
              <a:solidFill>
                <a:srgbClr val="006699"/>
              </a:solidFill>
            </a:endParaRPr>
          </a:p>
          <a:p>
            <a:pPr algn="ctr" eaLnBrk="1" hangingPunct="1">
              <a:defRPr/>
            </a:pPr>
            <a:endParaRPr lang="es-ES_tradnl" altLang="es-ES" sz="1900" b="1" dirty="0">
              <a:solidFill>
                <a:srgbClr val="136A7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7" name="Imagen 8" descr="LOGO UC (Blanco).jpg">
            <a:extLst>
              <a:ext uri="{FF2B5EF4-FFF2-40B4-BE49-F238E27FC236}">
                <a16:creationId xmlns:a16="http://schemas.microsoft.com/office/drawing/2014/main" id="{493F2D82-B1FA-234F-AB62-B06057FC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Marcador de título 1">
            <a:extLst>
              <a:ext uri="{FF2B5EF4-FFF2-40B4-BE49-F238E27FC236}">
                <a16:creationId xmlns:a16="http://schemas.microsoft.com/office/drawing/2014/main" id="{2C0344B2-8816-1C4E-A196-2D414446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8902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30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Dirección y Gestión de la Producción Minera/Energética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535A3-555B-8A48-BD9F-AE440EC29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6" y="3038516"/>
            <a:ext cx="2502656" cy="257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Imagen 16" descr="LOGO OCW (Portada).jpg">
            <a:extLst>
              <a:ext uri="{FF2B5EF4-FFF2-40B4-BE49-F238E27FC236}">
                <a16:creationId xmlns:a16="http://schemas.microsoft.com/office/drawing/2014/main" id="{B8AF7F3A-FC7D-C947-91AC-114B05BC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28600"/>
            <a:ext cx="774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C05D8E71-7A8F-1046-8C76-A819619A2FF4}"/>
              </a:ext>
            </a:extLst>
          </p:cNvPr>
          <p:cNvSpPr txBox="1">
            <a:spLocks/>
          </p:cNvSpPr>
          <p:nvPr userDrawn="1"/>
        </p:nvSpPr>
        <p:spPr>
          <a:xfrm>
            <a:off x="4356100" y="3001963"/>
            <a:ext cx="4483100" cy="2514600"/>
          </a:xfrm>
          <a:prstGeom prst="rect">
            <a:avLst/>
          </a:prstGeom>
        </p:spPr>
        <p:txBody>
          <a:bodyPr anchor="ctr"/>
          <a:lstStyle/>
          <a:p>
            <a:pPr algn="ctr" defTabSz="457200" eaLnBrk="1" fontAlgn="auto" hangingPunct="1">
              <a:spcAft>
                <a:spcPts val="500"/>
              </a:spcAft>
              <a:defRPr/>
            </a:pPr>
            <a:r>
              <a:rPr lang="es-ES_tradnl" sz="2200" b="1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Noemí Barral Ramón</a:t>
            </a:r>
          </a:p>
          <a:p>
            <a:pPr algn="ctr" defTabSz="457200" eaLnBrk="1" fontAlgn="auto" hangingPunct="1">
              <a:spcAft>
                <a:spcPts val="500"/>
              </a:spcAft>
              <a:defRPr/>
            </a:pPr>
            <a:r>
              <a:rPr lang="es-ES_tradnl" sz="2200" b="1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Raúl Husillos Rodríguez</a:t>
            </a:r>
          </a:p>
          <a:p>
            <a:pPr algn="ctr" defTabSz="457200" eaLnBrk="1" fontAlgn="auto" hangingPunct="1">
              <a:spcAft>
                <a:spcPts val="1000"/>
              </a:spcAft>
              <a:defRPr/>
            </a:pPr>
            <a:r>
              <a:rPr lang="es-ES_tradnl" sz="1700" cap="small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Departamento de Transportes y Tecnología de Proyectos y Procesos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endParaRPr lang="es-ES_tradnl" sz="1400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  <a:p>
            <a:pPr algn="ctr" defTabSz="457200" eaLnBrk="1" fontAlgn="auto" hangingPunct="1">
              <a:spcAft>
                <a:spcPts val="300"/>
              </a:spcAft>
              <a:defRPr/>
            </a:pPr>
            <a:r>
              <a:rPr lang="es-ES_tradnl" sz="1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Este material se ofrece bajo licencia:</a:t>
            </a:r>
          </a:p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376092"/>
                </a:solidFill>
                <a:latin typeface="Calibri"/>
                <a:ea typeface="ＭＳ Ｐゴシック" charset="-128"/>
                <a:cs typeface="ＭＳ Ｐゴシック" charset="-128"/>
                <a:hlinkClick r:id="rId7"/>
              </a:rPr>
              <a:t>Creative Commons BY-NC-SA 4.0</a:t>
            </a:r>
            <a:endParaRPr lang="es-ES_tradnl" sz="1400" dirty="0">
              <a:solidFill>
                <a:srgbClr val="376092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2" name="Imagen 8" descr="88x31.png">
            <a:extLst>
              <a:ext uri="{FF2B5EF4-FFF2-40B4-BE49-F238E27FC236}">
                <a16:creationId xmlns:a16="http://schemas.microsoft.com/office/drawing/2014/main" id="{9082D7FE-53EE-AF48-90AF-201A0EAC17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9738"/>
            <a:ext cx="787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exto 2">
            <a:extLst>
              <a:ext uri="{FF2B5EF4-FFF2-40B4-BE49-F238E27FC236}">
                <a16:creationId xmlns:a16="http://schemas.microsoft.com/office/drawing/2014/main" id="{52C8BE62-507A-6D4A-AAA1-7D6FFC177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3315" name="Marcador de título 1">
            <a:extLst>
              <a:ext uri="{FF2B5EF4-FFF2-40B4-BE49-F238E27FC236}">
                <a16:creationId xmlns:a16="http://schemas.microsoft.com/office/drawing/2014/main" id="{C3FF06D0-17A1-7C4A-AC74-E0407018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09575"/>
            <a:ext cx="648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2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4. Monitorización</a:t>
            </a:r>
          </a:p>
        </p:txBody>
      </p:sp>
      <p:pic>
        <p:nvPicPr>
          <p:cNvPr id="3076" name="Imagen 8" descr="LOGO UC.jpg">
            <a:extLst>
              <a:ext uri="{FF2B5EF4-FFF2-40B4-BE49-F238E27FC236}">
                <a16:creationId xmlns:a16="http://schemas.microsoft.com/office/drawing/2014/main" id="{D8D3BAAB-A419-E440-B820-EE2ED145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20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9" descr="LOGO OCW.jpg">
            <a:extLst>
              <a:ext uri="{FF2B5EF4-FFF2-40B4-BE49-F238E27FC236}">
                <a16:creationId xmlns:a16="http://schemas.microsoft.com/office/drawing/2014/main" id="{F070B39D-87C3-6C4D-A17C-1EAC062E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19050"/>
            <a:ext cx="5540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ángulo 10">
            <a:extLst>
              <a:ext uri="{FF2B5EF4-FFF2-40B4-BE49-F238E27FC236}">
                <a16:creationId xmlns:a16="http://schemas.microsoft.com/office/drawing/2014/main" id="{53FDECD8-EA28-694A-8338-1167B69C8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6486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Dirección y Gestión de la Producción Minera/energética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10444" y="870528"/>
            <a:ext cx="892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>
              <a:latin typeface="Georgia,Italic" charset="0"/>
            </a:endParaRPr>
          </a:p>
          <a:p>
            <a:pPr marL="214313" indent="-214313">
              <a:buFont typeface="Wingdings" charset="2"/>
              <a:buChar char="Ø"/>
            </a:pP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Instrumentación</a:t>
            </a:r>
            <a:r>
              <a:rPr lang="es-ES" b="1" dirty="0">
                <a:solidFill>
                  <a:srgbClr val="009193"/>
                </a:solidFill>
                <a:latin typeface="Georgia,Italic" charset="0"/>
              </a:rPr>
              <a:t>,</a:t>
            </a: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 Monitorización y Telecontrol (IMT).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049" y="1703988"/>
            <a:ext cx="3424053" cy="73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_tradnl" sz="2400" baseline="30000" dirty="0"/>
              <a:t>INSTRUMENTACION (Transductores)</a:t>
            </a:r>
            <a:endParaRPr lang="es-ES" sz="2400" dirty="0"/>
          </a:p>
        </p:txBody>
      </p:sp>
      <p:sp>
        <p:nvSpPr>
          <p:cNvPr id="18" name="Elipse 17"/>
          <p:cNvSpPr/>
          <p:nvPr/>
        </p:nvSpPr>
        <p:spPr>
          <a:xfrm>
            <a:off x="3648076" y="2184823"/>
            <a:ext cx="1476375" cy="7957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 cmpd="sng">
            <a:solidFill>
              <a:srgbClr val="009193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648076" y="2449633"/>
            <a:ext cx="1476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500" b="1" i="1" baseline="30000" dirty="0">
                <a:solidFill>
                  <a:srgbClr val="009193"/>
                </a:solidFill>
              </a:rPr>
              <a:t>ITM</a:t>
            </a:r>
          </a:p>
        </p:txBody>
      </p:sp>
      <p:pic>
        <p:nvPicPr>
          <p:cNvPr id="14" name="Imagen 13" descr="Centro-de-control-de-energía-de-R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3202675"/>
            <a:ext cx="3114676" cy="2043740"/>
          </a:xfrm>
          <a:prstGeom prst="rect">
            <a:avLst/>
          </a:prstGeom>
          <a:ln w="76200" cmpd="sng">
            <a:solidFill>
              <a:srgbClr val="009193">
                <a:alpha val="79000"/>
              </a:srgbClr>
            </a:solidFill>
          </a:ln>
        </p:spPr>
      </p:pic>
      <p:pic>
        <p:nvPicPr>
          <p:cNvPr id="16" name="Imagen 15" descr="Architec-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02" y="2109357"/>
            <a:ext cx="2966457" cy="2143167"/>
          </a:xfrm>
          <a:prstGeom prst="rect">
            <a:avLst/>
          </a:prstGeom>
          <a:ln w="76200" cmpd="sng">
            <a:solidFill>
              <a:srgbClr val="009193"/>
            </a:solidFill>
          </a:ln>
          <a:effectLst>
            <a:reflection blurRad="6350" stA="44000" endA="300" endPos="12000" dir="5400000" sy="-100000" algn="bl" rotWithShape="0"/>
          </a:effectLst>
        </p:spPr>
      </p:pic>
      <p:pic>
        <p:nvPicPr>
          <p:cNvPr id="17" name="Imagen 16" descr="sensori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" y="2040058"/>
            <a:ext cx="2480357" cy="1608881"/>
          </a:xfrm>
          <a:prstGeom prst="rect">
            <a:avLst/>
          </a:prstGeom>
          <a:ln w="76200" cmpd="sng">
            <a:solidFill>
              <a:srgbClr val="009193"/>
            </a:solidFill>
          </a:ln>
          <a:effectLst>
            <a:reflection blurRad="6350" stA="41000" endA="300" endPos="13000" dist="101600" dir="5400000" sy="-100000" algn="bl" rotWithShape="0"/>
          </a:effectLst>
        </p:spPr>
      </p:pic>
      <p:sp>
        <p:nvSpPr>
          <p:cNvPr id="19" name="Rectángulo 18"/>
          <p:cNvSpPr/>
          <p:nvPr/>
        </p:nvSpPr>
        <p:spPr>
          <a:xfrm>
            <a:off x="2733673" y="4996151"/>
            <a:ext cx="3238502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2400" baseline="30000" dirty="0">
                <a:solidFill>
                  <a:schemeClr val="bg1"/>
                </a:solidFill>
              </a:rPr>
              <a:t>CONTROL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972175" y="1702017"/>
            <a:ext cx="306451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2400" baseline="30000" dirty="0"/>
              <a:t>MONITORIZACIÓN</a:t>
            </a:r>
            <a:endParaRPr lang="es-ES" sz="2400" dirty="0"/>
          </a:p>
        </p:txBody>
      </p:sp>
      <p:sp>
        <p:nvSpPr>
          <p:cNvPr id="22" name="Flecha circular 21"/>
          <p:cNvSpPr/>
          <p:nvPr/>
        </p:nvSpPr>
        <p:spPr>
          <a:xfrm rot="15017378" flipH="1">
            <a:off x="1412087" y="3195875"/>
            <a:ext cx="1765457" cy="18580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736049"/>
              <a:gd name="adj5" fmla="val 12500"/>
            </a:avLst>
          </a:prstGeom>
          <a:solidFill>
            <a:schemeClr val="tx1">
              <a:lumMod val="50000"/>
              <a:lumOff val="50000"/>
            </a:schemeClr>
          </a:solidFill>
          <a:ln w="28575" cmpd="sng">
            <a:solidFill>
              <a:srgbClr val="009193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circular 22"/>
          <p:cNvSpPr/>
          <p:nvPr/>
        </p:nvSpPr>
        <p:spPr>
          <a:xfrm rot="17389375" flipH="1" flipV="1">
            <a:off x="5820333" y="3510901"/>
            <a:ext cx="1765457" cy="182937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736049"/>
              <a:gd name="adj5" fmla="val 12500"/>
            </a:avLst>
          </a:prstGeom>
          <a:solidFill>
            <a:schemeClr val="tx1">
              <a:lumMod val="50000"/>
              <a:lumOff val="50000"/>
            </a:schemeClr>
          </a:solidFill>
          <a:ln w="28575" cmpd="sng">
            <a:solidFill>
              <a:srgbClr val="009193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 circular 23"/>
          <p:cNvSpPr/>
          <p:nvPr/>
        </p:nvSpPr>
        <p:spPr>
          <a:xfrm rot="211354" flipH="1">
            <a:off x="2356155" y="1694637"/>
            <a:ext cx="4676966" cy="1858004"/>
          </a:xfrm>
          <a:prstGeom prst="circularArrow">
            <a:avLst>
              <a:gd name="adj1" fmla="val 2470"/>
              <a:gd name="adj2" fmla="val 609115"/>
              <a:gd name="adj3" fmla="val 20694564"/>
              <a:gd name="adj4" fmla="val 12169732"/>
              <a:gd name="adj5" fmla="val 18344"/>
            </a:avLst>
          </a:prstGeom>
          <a:solidFill>
            <a:schemeClr val="tx1">
              <a:lumMod val="50000"/>
              <a:lumOff val="50000"/>
            </a:schemeClr>
          </a:solidFill>
          <a:ln w="28575" cmpd="sng">
            <a:solidFill>
              <a:srgbClr val="009193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2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10444" y="1196752"/>
            <a:ext cx="892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>
              <a:latin typeface="Georgia,Italic" charset="0"/>
            </a:endParaRPr>
          </a:p>
          <a:p>
            <a:pPr marL="214313" indent="-214313">
              <a:buFont typeface="Wingdings" charset="2"/>
              <a:buChar char="Ø"/>
            </a:pP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Instrumentación</a:t>
            </a:r>
            <a:r>
              <a:rPr lang="es-ES" b="1" dirty="0">
                <a:solidFill>
                  <a:srgbClr val="009193"/>
                </a:solidFill>
                <a:latin typeface="Georgia,Italic" charset="0"/>
              </a:rPr>
              <a:t>,</a:t>
            </a: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 Monitorización y Telecontrol (IMT).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3577" y="2218678"/>
            <a:ext cx="8919977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_tradnl" sz="2400" b="1" i="1" baseline="30000" dirty="0">
                <a:solidFill>
                  <a:srgbClr val="009193"/>
                </a:solidFill>
              </a:rPr>
              <a:t>Beneficios</a:t>
            </a:r>
          </a:p>
          <a:p>
            <a:pPr marL="685800" lvl="1" indent="-342900" algn="just">
              <a:lnSpc>
                <a:spcPct val="110000"/>
              </a:lnSpc>
              <a:buFont typeface="Wingdings" charset="2"/>
              <a:buChar char="§"/>
            </a:pPr>
            <a:r>
              <a:rPr lang="es-ES_tradnl" sz="2400" b="1" baseline="30000" dirty="0"/>
              <a:t>Visualizar y controlar de forma continua las variables e indicadores</a:t>
            </a:r>
            <a:r>
              <a:rPr lang="es-ES_tradnl" sz="2400" b="1" dirty="0"/>
              <a:t> </a:t>
            </a:r>
            <a:r>
              <a:rPr lang="es-ES_tradnl" sz="2400" b="1" baseline="30000" dirty="0"/>
              <a:t>energéticos de la organización. </a:t>
            </a:r>
          </a:p>
          <a:p>
            <a:pPr marL="685800" lvl="1" indent="-342900" algn="just">
              <a:lnSpc>
                <a:spcPct val="110000"/>
              </a:lnSpc>
              <a:buFont typeface="Wingdings" charset="2"/>
              <a:buChar char="§"/>
            </a:pPr>
            <a:r>
              <a:rPr lang="es-ES_tradnl" sz="2400" b="1" baseline="30000" dirty="0"/>
              <a:t>Se facilita la planificación energética de la organización.</a:t>
            </a:r>
            <a:endParaRPr lang="es-ES" sz="2400" b="1" baseline="30000" dirty="0"/>
          </a:p>
          <a:p>
            <a:pPr marL="685800" lvl="1" indent="-342900" algn="just">
              <a:lnSpc>
                <a:spcPct val="110000"/>
              </a:lnSpc>
              <a:buFont typeface="Wingdings" charset="2"/>
              <a:buChar char="§"/>
            </a:pPr>
            <a:r>
              <a:rPr lang="es-ES_tradnl" sz="2400" b="1" baseline="30000" dirty="0"/>
              <a:t>Se simplifica la gestión energética de la organización.</a:t>
            </a:r>
          </a:p>
          <a:p>
            <a:pPr lvl="2" algn="just"/>
            <a:r>
              <a:rPr lang="es-ES_tradnl" sz="2175" baseline="30000" dirty="0"/>
              <a:t>• Permite reducir el tiempo destinado a la gestión energética por parte de los operarios.</a:t>
            </a:r>
          </a:p>
          <a:p>
            <a:pPr lvl="2" algn="just"/>
            <a:r>
              <a:rPr lang="es-ES_tradnl" sz="2175" baseline="30000" dirty="0"/>
              <a:t>• Se incrementa la rapidez de actuación ante posibles anomalías.</a:t>
            </a:r>
          </a:p>
          <a:p>
            <a:pPr lvl="2" algn="just"/>
            <a:r>
              <a:rPr lang="es-ES_tradnl" sz="2175" baseline="30000" dirty="0"/>
              <a:t>• Se automatizan las tareas más burocráticas como la realización de informes.</a:t>
            </a:r>
          </a:p>
          <a:p>
            <a:pPr lvl="2" algn="just"/>
            <a:r>
              <a:rPr lang="es-ES_tradnl" sz="2175" baseline="30000" dirty="0"/>
              <a:t>• Se automatiza el cálculo de los indicadores de desempeño energético.</a:t>
            </a:r>
            <a:endParaRPr lang="es-ES" sz="2175" baseline="30000" dirty="0"/>
          </a:p>
          <a:p>
            <a:pPr lvl="2" indent="-342900">
              <a:buFont typeface="Wingdings" charset="2"/>
              <a:buChar char="§"/>
            </a:pPr>
            <a:r>
              <a:rPr lang="es-ES_tradnl" sz="2400" b="1" baseline="30000" dirty="0"/>
              <a:t>Se facilita la planificación energética de la organización.</a:t>
            </a:r>
            <a:endParaRPr lang="es-ES_tradnl" sz="2400" baseline="30000" dirty="0"/>
          </a:p>
          <a:p>
            <a:pPr lvl="2"/>
            <a:r>
              <a:rPr lang="es-ES_tradnl" sz="2175" baseline="30000" dirty="0"/>
              <a:t>• Facilita la identificación de oportunidades de mejora.</a:t>
            </a:r>
          </a:p>
          <a:p>
            <a:pPr lvl="2"/>
            <a:r>
              <a:rPr lang="es-ES_tradnl" sz="2175" baseline="30000" dirty="0"/>
              <a:t>• Se mejora el análisis de inversiones en eficiencia energética.</a:t>
            </a:r>
          </a:p>
          <a:p>
            <a:pPr lvl="2"/>
            <a:r>
              <a:rPr lang="es-ES_tradnl" sz="2175" baseline="30000" dirty="0"/>
              <a:t>• Permite evaluar de forma sencilla los ahorros conseguidos tras la implantación de medidas de eficiencia energética (contratos de servicios energéticos).</a:t>
            </a:r>
            <a:endParaRPr lang="es-ES" sz="2175" baseline="30000" dirty="0"/>
          </a:p>
        </p:txBody>
      </p:sp>
    </p:spTree>
    <p:extLst>
      <p:ext uri="{BB962C8B-B14F-4D97-AF65-F5344CB8AC3E}">
        <p14:creationId xmlns:p14="http://schemas.microsoft.com/office/powerpoint/2010/main" val="86559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2132856"/>
            <a:ext cx="7388879" cy="396044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10444" y="1268760"/>
            <a:ext cx="892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>
              <a:latin typeface="Georgia,Italic" charset="0"/>
            </a:endParaRPr>
          </a:p>
          <a:p>
            <a:pPr marL="214313" indent="-214313">
              <a:buFont typeface="Wingdings" charset="2"/>
              <a:buChar char="Ø"/>
            </a:pP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Instrumentación</a:t>
            </a:r>
            <a:r>
              <a:rPr lang="es-ES" b="1" dirty="0">
                <a:solidFill>
                  <a:srgbClr val="009193"/>
                </a:solidFill>
                <a:latin typeface="Georgia,Italic" charset="0"/>
              </a:rPr>
              <a:t>,</a:t>
            </a: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 Monitorización y Telecontrol (IMT). EJEMPLOS</a:t>
            </a:r>
          </a:p>
        </p:txBody>
      </p:sp>
    </p:spTree>
    <p:extLst>
      <p:ext uri="{BB962C8B-B14F-4D97-AF65-F5344CB8AC3E}">
        <p14:creationId xmlns:p14="http://schemas.microsoft.com/office/powerpoint/2010/main" val="290978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02" y="2204864"/>
            <a:ext cx="7120194" cy="381642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0444" y="1196752"/>
            <a:ext cx="892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>
              <a:latin typeface="Georgia,Italic" charset="0"/>
            </a:endParaRPr>
          </a:p>
          <a:p>
            <a:pPr marL="214313" indent="-214313">
              <a:buFont typeface="Wingdings" charset="2"/>
              <a:buChar char="Ø"/>
            </a:pP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Instrumentación</a:t>
            </a:r>
            <a:r>
              <a:rPr lang="es-ES" b="1" dirty="0">
                <a:solidFill>
                  <a:srgbClr val="009193"/>
                </a:solidFill>
                <a:latin typeface="Georgia,Italic" charset="0"/>
              </a:rPr>
              <a:t>,</a:t>
            </a: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 Monitorización y Telecontrol (IMT). EJEMPLOS</a:t>
            </a:r>
          </a:p>
        </p:txBody>
      </p:sp>
    </p:spTree>
    <p:extLst>
      <p:ext uri="{BB962C8B-B14F-4D97-AF65-F5344CB8AC3E}">
        <p14:creationId xmlns:p14="http://schemas.microsoft.com/office/powerpoint/2010/main" val="290214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10444" y="1052736"/>
            <a:ext cx="892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>
              <a:latin typeface="Georgia,Italic" charset="0"/>
            </a:endParaRPr>
          </a:p>
          <a:p>
            <a:pPr marL="214313" indent="-214313">
              <a:buFont typeface="Wingdings" charset="2"/>
              <a:buChar char="Ø"/>
            </a:pP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Instrumentación</a:t>
            </a:r>
            <a:r>
              <a:rPr lang="es-ES" b="1" dirty="0">
                <a:solidFill>
                  <a:srgbClr val="009193"/>
                </a:solidFill>
                <a:latin typeface="Georgia,Italic" charset="0"/>
              </a:rPr>
              <a:t>,</a:t>
            </a: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 Monitorización y Telecontrol (IMT). EJEMPLOS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817" y="2138539"/>
            <a:ext cx="5254738" cy="34873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7" y="2276475"/>
            <a:ext cx="352497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1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92" y="2138540"/>
            <a:ext cx="5140963" cy="35279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4" y="2628963"/>
            <a:ext cx="3591647" cy="266693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0444" y="1196752"/>
            <a:ext cx="892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>
              <a:latin typeface="Georgia,Italic" charset="0"/>
            </a:endParaRPr>
          </a:p>
          <a:p>
            <a:pPr marL="214313" indent="-214313">
              <a:buFont typeface="Wingdings" charset="2"/>
              <a:buChar char="Ø"/>
            </a:pP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Instrumentación</a:t>
            </a:r>
            <a:r>
              <a:rPr lang="es-ES" b="1" dirty="0">
                <a:solidFill>
                  <a:srgbClr val="009193"/>
                </a:solidFill>
                <a:latin typeface="Georgia,Italic" charset="0"/>
              </a:rPr>
              <a:t>,</a:t>
            </a:r>
            <a:r>
              <a:rPr lang="es-ES_tradnl" b="1" dirty="0">
                <a:solidFill>
                  <a:srgbClr val="009193"/>
                </a:solidFill>
                <a:latin typeface="Georgia,Italic" charset="0"/>
              </a:rPr>
              <a:t> Monitorización y Telecontrol (IMT). EJEMPLOS</a:t>
            </a:r>
          </a:p>
        </p:txBody>
      </p:sp>
    </p:spTree>
    <p:extLst>
      <p:ext uri="{BB962C8B-B14F-4D97-AF65-F5344CB8AC3E}">
        <p14:creationId xmlns:p14="http://schemas.microsoft.com/office/powerpoint/2010/main" val="1513857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ntilla Unidad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203</Words>
  <Application>Microsoft Macintosh PowerPoint</Application>
  <PresentationFormat>Presentación en pantalla (4:3)</PresentationFormat>
  <Paragraphs>34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Ｐゴシック</vt:lpstr>
      <vt:lpstr>Tahoma</vt:lpstr>
      <vt:lpstr>Wingdings</vt:lpstr>
      <vt:lpstr>Tema de Office</vt:lpstr>
      <vt:lpstr>Plantilla Unidad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Sergio Martínez</cp:lastModifiedBy>
  <cp:revision>61</cp:revision>
  <dcterms:created xsi:type="dcterms:W3CDTF">2013-04-22T15:15:53Z</dcterms:created>
  <dcterms:modified xsi:type="dcterms:W3CDTF">2018-11-09T12:45:43Z</dcterms:modified>
</cp:coreProperties>
</file>